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77" r:id="rId6"/>
    <p:sldId id="266" r:id="rId7"/>
    <p:sldId id="269" r:id="rId8"/>
    <p:sldId id="270" r:id="rId9"/>
    <p:sldId id="279" r:id="rId10"/>
    <p:sldId id="275" r:id="rId11"/>
    <p:sldId id="274" r:id="rId12"/>
    <p:sldId id="273" r:id="rId13"/>
    <p:sldId id="272" r:id="rId14"/>
    <p:sldId id="271" r:id="rId15"/>
    <p:sldId id="260" r:id="rId16"/>
    <p:sldId id="261" r:id="rId17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DC139-5FB2-15BE-654A-5BC662FE1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2B2A19-3728-FDEB-1890-D4F46D159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FCA5F-96C5-FDA8-5CB1-AAC77958A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CC5-DED5-4EB7-AD76-A2BB78D347E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8E440-4B30-C95F-CC9C-A3AA1B32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E2E86-D14C-1179-3149-745C88AB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CFCC-E059-4317-A6E2-3AFF775D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7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00456-3F31-32E4-2238-753B6FE3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0A84D-8DCF-30AE-15CE-C0F2FF2C9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18D5B-04EE-3C4B-28B7-071118FE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CC5-DED5-4EB7-AD76-A2BB78D347E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BBA9C-2642-CFCC-07AD-E1FBDE58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35E0-26D1-95DE-B2A5-FA7FD97C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CFCC-E059-4317-A6E2-3AFF775D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7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316000-AD6D-0DA4-C707-4EEFBC8AF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F3AE8-C3BF-493C-038A-5E4EDD420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6E754-9EC9-CCAB-07BC-A57EAC397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CC5-DED5-4EB7-AD76-A2BB78D347E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AD050-23A6-8C94-F543-2DF082BC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FAFF8-4BAE-CBC7-DF15-6891F8DF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CFCC-E059-4317-A6E2-3AFF775D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1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15CA8-62BA-4E55-F9AA-3AED0FA29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AA20D-3B69-2078-D982-F5EF5819E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DAAA6-ED3F-8CE0-AE25-05B9EB9C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CC5-DED5-4EB7-AD76-A2BB78D347E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EF0A-C706-8C5D-376B-92D085381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71B5B-C623-7F52-D6F1-CFBB5F41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CFCC-E059-4317-A6E2-3AFF775D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9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9321-4483-8E97-A716-C8FC5788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DE34E-0609-B156-7ED6-0A01D986B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ED2B4-2A9E-5566-B4D0-A1BAEB1B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CC5-DED5-4EB7-AD76-A2BB78D347E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880AC-9FCE-4D5C-B0E3-6CEB89C0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6FEDF-2BC3-071D-6CB6-52C23C28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CFCC-E059-4317-A6E2-3AFF775D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2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CB5A-CBC9-5101-228C-8C6FB512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F50BF-A2FA-3F12-08A6-12DF63F1B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F0297-118C-6A34-6B56-F851AED9D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50FF5-5277-A1F9-B0C6-4203AF83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CC5-DED5-4EB7-AD76-A2BB78D347E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2FD28-3D54-23FC-0FD7-EA5A5A25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B65C8-332E-8A6A-805E-FCBDE9C1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CFCC-E059-4317-A6E2-3AFF775D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5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88A7-C88F-BB6E-58E2-308BBD495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0CD9F-42C5-780B-7CD8-07D047382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69E5E-9589-4725-979D-B60CDFA12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3C4D6-D231-2C06-94A9-6A19E5880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C4FBE9-DD7D-6FC3-F7F6-A8FA6D29A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5A2D33-7DFB-B947-9E8D-D699931C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CC5-DED5-4EB7-AD76-A2BB78D347E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EB6BE2-8148-B8B5-DA6A-0E6D1478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9C715B-3A93-C588-396D-995DCB8F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CFCC-E059-4317-A6E2-3AFF775D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4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CD1E7-9AC8-E440-B079-DFFB5AFE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E4958A-E42B-07BD-5567-75B11098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CC5-DED5-4EB7-AD76-A2BB78D347E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1E074-041F-28E9-F453-D235CF4DC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E1795-4E90-3A11-E8D7-CD0E6B74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CFCC-E059-4317-A6E2-3AFF775D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0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E0CFE9-5851-784B-E8F8-9A3D25889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CC5-DED5-4EB7-AD76-A2BB78D347E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BC5B66-2168-3A2D-F453-A7433566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3EA39-7E29-3811-753F-EE03FAA6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CFCC-E059-4317-A6E2-3AFF775D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1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D20EA-2ECD-E1FC-68F4-127E5165B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CED85-8160-9559-59BE-C850E0F09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44806-6F81-94E7-3882-7EEA24B44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F6C2C-49CF-7D55-C674-7B368CB6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CC5-DED5-4EB7-AD76-A2BB78D347E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601D0-87FB-D033-D4BE-058B4371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6F3F3-2131-EBC9-7B76-E3E81190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CFCC-E059-4317-A6E2-3AFF775D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5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391B0-CB69-D9F1-677C-28A34A4A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1AB4D7-29C0-9D61-919E-BA8E5C94C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27B40-D6A1-7580-5728-BE1781180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7AC27-6D5D-504F-81F6-0FC84295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CC5-DED5-4EB7-AD76-A2BB78D347E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FF9C9-CF8C-0E0E-DB63-51459C06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CFABA-AF83-EB33-B21E-870DEF4A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CFCC-E059-4317-A6E2-3AFF775D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5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E2599D-776F-B6CE-360B-7C99005B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B2AE6-E3BC-45A5-CE22-FEDC53818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8F475-E92D-58D9-8ABC-047E75857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03CC5-DED5-4EB7-AD76-A2BB78D347E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8882C-5375-1CB6-608F-746DE909C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DE5A6-2C4F-DAA5-23D3-68BCE4417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5CFCC-E059-4317-A6E2-3AFF775D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5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240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9C329804-D089-F43C-6BC1-CF03FAC42126}"/>
              </a:ext>
            </a:extLst>
          </p:cNvPr>
          <p:cNvSpPr txBox="1"/>
          <p:nvPr/>
        </p:nvSpPr>
        <p:spPr>
          <a:xfrm>
            <a:off x="2068693" y="392797"/>
            <a:ext cx="6984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u="sng" dirty="0"/>
              <a:t>infekcija se može unijeti na više načina</a:t>
            </a:r>
            <a:endParaRPr lang="hr-HR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9644" y="1391671"/>
            <a:ext cx="10515600" cy="4351338"/>
          </a:xfrm>
        </p:spPr>
        <p:txBody>
          <a:bodyPr/>
          <a:lstStyle/>
          <a:p>
            <a:pPr lvl="0"/>
            <a:r>
              <a:rPr lang="hr-HR" dirty="0"/>
              <a:t>hranjenje kontaminiranom hranom za životinje i kontaminiranim otpadom hrane</a:t>
            </a:r>
          </a:p>
          <a:p>
            <a:pPr lvl="0"/>
            <a:r>
              <a:rPr lang="hr-HR" dirty="0"/>
              <a:t>kroz ugrize krpelja, uši, muha i zrakom;</a:t>
            </a:r>
          </a:p>
          <a:p>
            <a:pPr lvl="0"/>
            <a:r>
              <a:rPr lang="hr-HR" dirty="0"/>
              <a:t>uvođenjem zaraženih svinja u stado</a:t>
            </a:r>
          </a:p>
          <a:p>
            <a:pPr lvl="0"/>
            <a:r>
              <a:rPr lang="hr-HR" dirty="0"/>
              <a:t>virus je vrlo otporan u okolišu što znači da može preživjeti na odjeći, čizmama, kotačima i drugim materijalima. </a:t>
            </a:r>
          </a:p>
          <a:p>
            <a:pPr lvl="0"/>
            <a:r>
              <a:rPr lang="hr-HR" dirty="0"/>
              <a:t>može preživjeti i u raznim proizvodima od svinjetine, poput šunke, kobasica ili slanine.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1781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F53D8E66-5D51-FDA2-6896-EEF07640A831}"/>
              </a:ext>
            </a:extLst>
          </p:cNvPr>
          <p:cNvSpPr txBox="1"/>
          <p:nvPr/>
        </p:nvSpPr>
        <p:spPr>
          <a:xfrm>
            <a:off x="2687266" y="827227"/>
            <a:ext cx="7040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Preporuke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Nemojte unositi meso, kobasice, slanine i sl. iz zemalja izvan EU u zemlje Europske unije. </a:t>
            </a:r>
          </a:p>
          <a:p>
            <a:r>
              <a:rPr lang="hr-HR" dirty="0"/>
              <a:t>Ostatke mesa i kobasica bacati samo u kante za smeće koje se mogu zatvoriti</a:t>
            </a:r>
          </a:p>
          <a:p>
            <a:pPr lvl="0"/>
            <a:r>
              <a:rPr lang="hr-HR" dirty="0"/>
              <a:t>Domaće svinje ne hraniti ostacima hrane</a:t>
            </a:r>
          </a:p>
          <a:p>
            <a:pPr lvl="0"/>
            <a:r>
              <a:rPr lang="hr-HR" dirty="0"/>
              <a:t>Ako je moguće, izbjegavajte svaki kontakt s domaćim i divljim svinjama</a:t>
            </a:r>
          </a:p>
          <a:p>
            <a:pPr lvl="0"/>
            <a:r>
              <a:rPr lang="hr-HR" dirty="0"/>
              <a:t>Ljudske aktivnosti uglavnom su odgovorne za širenje AKS-a na velike udaljenosti.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1905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70C4C-4A1F-1EF1-E11B-1CD2B581A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850" y="780176"/>
            <a:ext cx="10414861" cy="5361833"/>
          </a:xfrm>
        </p:spPr>
        <p:txBody>
          <a:bodyPr>
            <a:normAutofit fontScale="92500" lnSpcReduction="20000"/>
          </a:bodyPr>
          <a:lstStyle/>
          <a:p>
            <a:r>
              <a:rPr lang="hr-HR" sz="3300" b="1" u="sng" dirty="0"/>
              <a:t>Biosigurnosne mjere koje poljoprivrednici mogu poduzeti</a:t>
            </a:r>
            <a:endParaRPr lang="hr-HR" sz="3300" b="1" dirty="0"/>
          </a:p>
          <a:p>
            <a:pPr marL="0" indent="0">
              <a:buNone/>
            </a:pPr>
            <a:r>
              <a:rPr lang="hr-HR" sz="3300" dirty="0"/>
              <a:t> </a:t>
            </a:r>
          </a:p>
          <a:p>
            <a:r>
              <a:rPr lang="hr-HR" sz="3300" dirty="0"/>
              <a:t>Održavati strogu biosigurnost</a:t>
            </a:r>
          </a:p>
          <a:p>
            <a:r>
              <a:rPr lang="hr-HR" sz="3300" dirty="0"/>
              <a:t>Dopustite samo bitnim posjetiteljima da uđu na vašu farmu i inzistirajte da nose čistu ili jednokratnu odjeću i obuću te da peru ruke (ili se istuširaju ako je moguće)</a:t>
            </a:r>
          </a:p>
          <a:p>
            <a:r>
              <a:rPr lang="hr-HR" sz="3300" dirty="0"/>
              <a:t>Vozila i opremu dopustiti na farmu samo ako su prethodno očišćeni i dezinficirani</a:t>
            </a:r>
          </a:p>
          <a:p>
            <a:r>
              <a:rPr lang="hr-HR" sz="3300" dirty="0"/>
              <a:t>Obavezno temeljito očistite i dezinficirajte ili zbrinite svu odjeću ili obuću koju ste nosili u kontaktu sa svinjama </a:t>
            </a:r>
          </a:p>
          <a:p>
            <a:r>
              <a:rPr lang="hr-HR" sz="3300" dirty="0"/>
              <a:t>Ne dopuštanje ljudima koji su možda bili u kontaktu s drugim svinjama da dolaze na farmu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hr-HR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63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58132" y="485021"/>
            <a:ext cx="10515600" cy="4351338"/>
          </a:xfrm>
        </p:spPr>
        <p:txBody>
          <a:bodyPr/>
          <a:lstStyle/>
          <a:p>
            <a:r>
              <a:rPr lang="hr-HR" dirty="0"/>
              <a:t>Ne dopuštanje osoblju i posjetiteljima da na farmu donose proizvode od svinjskog mesa</a:t>
            </a:r>
          </a:p>
          <a:p>
            <a:r>
              <a:rPr lang="hr-HR"/>
              <a:t>Nesmiju </a:t>
            </a:r>
            <a:r>
              <a:rPr lang="hr-HR" dirty="0"/>
              <a:t>se koristiti otpaci iz ugostiteljstva u hranjenju svinja</a:t>
            </a:r>
          </a:p>
          <a:p>
            <a:endParaRPr lang="hr-HR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01" y="1882813"/>
            <a:ext cx="4592583" cy="409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18315" y="5715904"/>
            <a:ext cx="12458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50" dirty="0"/>
              <a:t>Izvor: www.sano.hr</a:t>
            </a:r>
          </a:p>
        </p:txBody>
      </p:sp>
    </p:spTree>
    <p:extLst>
      <p:ext uri="{BB962C8B-B14F-4D97-AF65-F5344CB8AC3E}">
        <p14:creationId xmlns:p14="http://schemas.microsoft.com/office/powerpoint/2010/main" val="3417600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149957"/>
              </p:ext>
            </p:extLst>
          </p:nvPr>
        </p:nvGraphicFramePr>
        <p:xfrm>
          <a:off x="976393" y="2296517"/>
          <a:ext cx="10864312" cy="1689609"/>
        </p:xfrm>
        <a:graphic>
          <a:graphicData uri="http://schemas.openxmlformats.org/drawingml/2006/table">
            <a:tbl>
              <a:tblPr/>
              <a:tblGrid>
                <a:gridCol w="419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96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8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7775">
                <a:tc>
                  <a:txBody>
                    <a:bodyPr/>
                    <a:lstStyle/>
                    <a:p>
                      <a:pPr algn="ctr" fontAlgn="b"/>
                      <a:r>
                        <a:rPr lang="hr-H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Kategorizacija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Ukupno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775">
                <a:tc>
                  <a:txBody>
                    <a:bodyPr/>
                    <a:lstStyle/>
                    <a:p>
                      <a:pPr algn="ctr" fontAlgn="b"/>
                      <a:r>
                        <a:rPr lang="hr-H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Broj gospodarstava u svinjogojstvu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1.345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5.135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1.406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8.148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kstniOkvir 4">
            <a:extLst>
              <a:ext uri="{FF2B5EF4-FFF2-40B4-BE49-F238E27FC236}">
                <a16:creationId xmlns:a16="http://schemas.microsoft.com/office/drawing/2014/main" id="{F53D8E66-5D51-FDA2-6896-EEF07640A831}"/>
              </a:ext>
            </a:extLst>
          </p:cNvPr>
          <p:cNvSpPr txBox="1"/>
          <p:nvPr/>
        </p:nvSpPr>
        <p:spPr>
          <a:xfrm>
            <a:off x="2687266" y="827227"/>
            <a:ext cx="8045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altLang="sr-Latn-R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Kategorizacija za gospodarstva u uzgoju svinja</a:t>
            </a:r>
            <a:endParaRPr kumimoji="0" lang="hr-HR" altLang="sr-Latn-R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15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036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3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70C4C-4A1F-1EF1-E11B-1CD2B581A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6997" y="2518474"/>
            <a:ext cx="9734551" cy="33965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AFRIČKA SVINJSKA KUGA</a:t>
            </a:r>
          </a:p>
        </p:txBody>
      </p:sp>
    </p:spTree>
    <p:extLst>
      <p:ext uri="{BB962C8B-B14F-4D97-AF65-F5344CB8AC3E}">
        <p14:creationId xmlns:p14="http://schemas.microsoft.com/office/powerpoint/2010/main" val="119975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70C4C-4A1F-1EF1-E11B-1CD2B581A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017" y="1190445"/>
            <a:ext cx="10427444" cy="4724581"/>
          </a:xfrm>
        </p:spPr>
        <p:txBody>
          <a:bodyPr>
            <a:normAutofit/>
          </a:bodyPr>
          <a:lstStyle/>
          <a:p>
            <a:r>
              <a:rPr lang="hr-HR" dirty="0"/>
              <a:t>Afrička svinjska kuga (ASK) vrlo je zarazna virusna bolest domaćih i divljih svinja čija smrtnost može doseći i </a:t>
            </a:r>
            <a:r>
              <a:rPr lang="hr-HR" b="1" dirty="0"/>
              <a:t>100%.  </a:t>
            </a:r>
            <a:endParaRPr lang="hr-HR" dirty="0"/>
          </a:p>
          <a:p>
            <a:r>
              <a:rPr lang="hr-HR" b="1" dirty="0"/>
              <a:t>Ne predstavlja opasnost za ljudsko zdravlje</a:t>
            </a:r>
            <a:r>
              <a:rPr lang="hr-HR" dirty="0"/>
              <a:t>, </a:t>
            </a:r>
          </a:p>
          <a:p>
            <a:pPr marL="0" indent="0">
              <a:buNone/>
            </a:pPr>
            <a:r>
              <a:rPr lang="hr-HR" dirty="0"/>
              <a:t>   ali ima razorne učinke na populaciju svinja i uzgoj </a:t>
            </a:r>
          </a:p>
          <a:p>
            <a:r>
              <a:rPr lang="hr-HR" b="1" dirty="0"/>
              <a:t>Trenutno ne postoji učinkovito </a:t>
            </a:r>
          </a:p>
          <a:p>
            <a:pPr marL="0" indent="0">
              <a:buNone/>
            </a:pPr>
            <a:r>
              <a:rPr lang="hr-HR" b="1" dirty="0"/>
              <a:t>    cjepivo protiv ASK</a:t>
            </a:r>
            <a:r>
              <a:rPr lang="hr-HR" dirty="0"/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AfricAn SWinE fEVEr 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106" y="2583884"/>
            <a:ext cx="2665117" cy="3045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B70C4C-4A1F-1EF1-E11B-1CD2B581A696}"/>
              </a:ext>
            </a:extLst>
          </p:cNvPr>
          <p:cNvSpPr txBox="1">
            <a:spLocks/>
          </p:cNvSpPr>
          <p:nvPr/>
        </p:nvSpPr>
        <p:spPr>
          <a:xfrm>
            <a:off x="9097505" y="5746674"/>
            <a:ext cx="2200760" cy="214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r-HR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Izvor: The Pirbright Institut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5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70C4C-4A1F-1EF1-E11B-1CD2B581A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1" y="1472340"/>
            <a:ext cx="3161708" cy="4592030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Bolest ne samo da ugrožava zdravlje i dobrobit životinja, već ima i štetne učinke na biološku raznolikost i život farmera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s://www.pirbright.ac.uk/files/quick_media/ASF%20Map%20Disease%20Free%20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899" y="1635071"/>
            <a:ext cx="8232128" cy="4093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B70C4C-4A1F-1EF1-E11B-1CD2B581A696}"/>
              </a:ext>
            </a:extLst>
          </p:cNvPr>
          <p:cNvSpPr txBox="1">
            <a:spLocks/>
          </p:cNvSpPr>
          <p:nvPr/>
        </p:nvSpPr>
        <p:spPr>
          <a:xfrm>
            <a:off x="4417017" y="5854024"/>
            <a:ext cx="2200760" cy="214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r-HR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Izvor: The Pirbright Institut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8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70C4C-4A1F-1EF1-E11B-1CD2B581A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850" y="1006679"/>
            <a:ext cx="10226179" cy="5057691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86" y="838200"/>
            <a:ext cx="8544328" cy="477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97389" y="5724063"/>
            <a:ext cx="2889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Izvor: https://www.woah.org</a:t>
            </a:r>
          </a:p>
        </p:txBody>
      </p:sp>
      <p:sp>
        <p:nvSpPr>
          <p:cNvPr id="4" name="Rectangle 3"/>
          <p:cNvSpPr/>
          <p:nvPr/>
        </p:nvSpPr>
        <p:spPr>
          <a:xfrm>
            <a:off x="278968" y="2069024"/>
            <a:ext cx="23247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U Izvješću za 2023. godinu o širemnju virusa ASK pojavila se u 40 zemalja u dvije godine</a:t>
            </a:r>
          </a:p>
        </p:txBody>
      </p:sp>
    </p:spTree>
    <p:extLst>
      <p:ext uri="{BB962C8B-B14F-4D97-AF65-F5344CB8AC3E}">
        <p14:creationId xmlns:p14="http://schemas.microsoft.com/office/powerpoint/2010/main" val="340857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70C4C-4A1F-1EF1-E11B-1CD2B581A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572" y="1644242"/>
            <a:ext cx="9961227" cy="4270785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hr-HR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hr-H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786912"/>
              </p:ext>
            </p:extLst>
          </p:nvPr>
        </p:nvGraphicFramePr>
        <p:xfrm>
          <a:off x="9709689" y="953149"/>
          <a:ext cx="1836547" cy="3777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53910">
                <a:tc gridSpan="3">
                  <a:txBody>
                    <a:bodyPr/>
                    <a:lstStyle/>
                    <a:p>
                      <a:pPr algn="l" fontAlgn="b"/>
                      <a:endParaRPr lang="hr-HR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91">
                <a:tc>
                  <a:txBody>
                    <a:bodyPr/>
                    <a:lstStyle/>
                    <a:p>
                      <a:pPr algn="ctr" fontAlgn="b"/>
                      <a:endParaRPr lang="hr-HR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2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291">
                <a:tc>
                  <a:txBody>
                    <a:bodyPr/>
                    <a:lstStyle/>
                    <a:p>
                      <a:pPr algn="ctr" fontAlgn="b"/>
                      <a:endParaRPr lang="hr-HR" sz="2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291">
                <a:tc>
                  <a:txBody>
                    <a:bodyPr/>
                    <a:lstStyle/>
                    <a:p>
                      <a:pPr algn="ctr" fontAlgn="b"/>
                      <a:endParaRPr lang="hr-HR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2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291">
                <a:tc>
                  <a:txBody>
                    <a:bodyPr/>
                    <a:lstStyle/>
                    <a:p>
                      <a:pPr algn="ctr" fontAlgn="b"/>
                      <a:endParaRPr lang="hr-HR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2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291">
                <a:tc>
                  <a:txBody>
                    <a:bodyPr/>
                    <a:lstStyle/>
                    <a:p>
                      <a:pPr algn="ctr" fontAlgn="b"/>
                      <a:endParaRPr lang="hr-HR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2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00" y="3765482"/>
            <a:ext cx="4231207" cy="2376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B70C4C-4A1F-1EF1-E11B-1CD2B581A696}"/>
              </a:ext>
            </a:extLst>
          </p:cNvPr>
          <p:cNvSpPr txBox="1">
            <a:spLocks/>
          </p:cNvSpPr>
          <p:nvPr/>
        </p:nvSpPr>
        <p:spPr>
          <a:xfrm>
            <a:off x="7090475" y="8164410"/>
            <a:ext cx="2200760" cy="214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hr-HR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Izvor: www.efsa.europa.eu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B70C4C-4A1F-1EF1-E11B-1CD2B581A696}"/>
              </a:ext>
            </a:extLst>
          </p:cNvPr>
          <p:cNvSpPr txBox="1">
            <a:spLocks/>
          </p:cNvSpPr>
          <p:nvPr/>
        </p:nvSpPr>
        <p:spPr>
          <a:xfrm>
            <a:off x="1751308" y="483080"/>
            <a:ext cx="10129433" cy="565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endParaRPr lang="hr-HR" sz="25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b="1" dirty="0">
                <a:solidFill>
                  <a:schemeClr val="dk1"/>
                </a:solidFill>
              </a:rPr>
              <a:t>Virus</a:t>
            </a:r>
            <a:r>
              <a:rPr lang="hr-HR" dirty="0">
                <a:solidFill>
                  <a:schemeClr val="dk1"/>
                </a:solidFill>
              </a:rPr>
              <a:t> kod divljih svinja ne pokazuje nikakve znakove bolesti, ostaje vrlo zarazan kod svih vrsta svinja i </a:t>
            </a:r>
            <a:r>
              <a:rPr lang="hr-HR" b="1" dirty="0">
                <a:solidFill>
                  <a:schemeClr val="dk1"/>
                </a:solidFill>
              </a:rPr>
              <a:t>može preživjeti u svinjama dugo vremena nakon klanja – čak i u smrznutom mesu.</a:t>
            </a:r>
          </a:p>
          <a:p>
            <a:r>
              <a:rPr lang="hr-HR" b="1" dirty="0">
                <a:solidFill>
                  <a:schemeClr val="dk1"/>
                </a:solidFill>
              </a:rPr>
              <a:t>Sušenje i dimljenje proizvoda od svinjskog mesa ne uništava virus.</a:t>
            </a:r>
            <a:endParaRPr lang="hr-HR" dirty="0">
              <a:solidFill>
                <a:schemeClr val="dk1"/>
              </a:solidFill>
            </a:endParaRPr>
          </a:p>
          <a:p>
            <a:r>
              <a:rPr lang="hr-HR" dirty="0">
                <a:solidFill>
                  <a:schemeClr val="dk1"/>
                </a:solidFill>
              </a:rPr>
              <a:t>Iznimno je otporan na truljenje i sunčevu svjetlost, </a:t>
            </a:r>
          </a:p>
          <a:p>
            <a:r>
              <a:rPr lang="hr-HR" dirty="0">
                <a:solidFill>
                  <a:schemeClr val="dk1"/>
                </a:solidFill>
              </a:rPr>
              <a:t>u ohlađenom mesu i trupovima može </a:t>
            </a:r>
            <a:r>
              <a:rPr lang="hr-HR" b="1" dirty="0">
                <a:solidFill>
                  <a:schemeClr val="dk1"/>
                </a:solidFill>
              </a:rPr>
              <a:t>postojati do 6 mjeseci</a:t>
            </a:r>
            <a:r>
              <a:rPr lang="hr-HR" dirty="0">
                <a:solidFill>
                  <a:schemeClr val="dk1"/>
                </a:solidFill>
              </a:rPr>
              <a:t>, </a:t>
            </a:r>
          </a:p>
          <a:p>
            <a:r>
              <a:rPr lang="hr-HR" dirty="0">
                <a:solidFill>
                  <a:schemeClr val="dk1"/>
                </a:solidFill>
              </a:rPr>
              <a:t>u zamrzavanju i dulje.</a:t>
            </a:r>
          </a:p>
          <a:p>
            <a:pPr fontAlgn="b"/>
            <a:endParaRPr lang="hr-HR" sz="2200" b="1" dirty="0">
              <a:solidFill>
                <a:srgbClr val="000000"/>
              </a:solidFill>
              <a:latin typeface="A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21611" y="5394723"/>
            <a:ext cx="2693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Izvor: www.efsa.europa.eu</a:t>
            </a:r>
          </a:p>
        </p:txBody>
      </p:sp>
    </p:spTree>
    <p:extLst>
      <p:ext uri="{BB962C8B-B14F-4D97-AF65-F5344CB8AC3E}">
        <p14:creationId xmlns:p14="http://schemas.microsoft.com/office/powerpoint/2010/main" val="90812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70C4C-4A1F-1EF1-E11B-1CD2B581A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288" y="949948"/>
            <a:ext cx="10478915" cy="412817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hr-H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Simptomi oboljenja</a:t>
            </a:r>
          </a:p>
          <a:p>
            <a:pPr lvl="0"/>
            <a:r>
              <a:rPr lang="hr-HR" dirty="0"/>
              <a:t>Visoka temperatura</a:t>
            </a:r>
          </a:p>
          <a:p>
            <a:pPr lvl="0"/>
            <a:r>
              <a:rPr lang="hr-HR" dirty="0"/>
              <a:t>Smanjen apetit i slabost</a:t>
            </a:r>
          </a:p>
          <a:p>
            <a:pPr lvl="0"/>
            <a:r>
              <a:rPr lang="hr-HR" dirty="0"/>
              <a:t>Crvena, mrljasta koža ili kožne lezije</a:t>
            </a:r>
          </a:p>
          <a:p>
            <a:pPr lvl="0"/>
            <a:r>
              <a:rPr lang="hr-HR" dirty="0"/>
              <a:t>Proljev i povraćanje</a:t>
            </a:r>
          </a:p>
          <a:p>
            <a:r>
              <a:rPr lang="hr-HR" dirty="0"/>
              <a:t>Kašalj i otežano disanje</a:t>
            </a:r>
          </a:p>
          <a:p>
            <a:r>
              <a:rPr lang="hr-HR" dirty="0"/>
              <a:t>plavo-ljubičastu cijanozu njuške, ušiju, repa i potkoljenica</a:t>
            </a:r>
          </a:p>
          <a:p>
            <a:r>
              <a:rPr lang="hr-HR" dirty="0"/>
              <a:t>jak iscjedak iz očiju i nosa.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53511" y="5724063"/>
            <a:ext cx="2845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Izvor slika: www.pig333.com</a:t>
            </a:r>
          </a:p>
        </p:txBody>
      </p:sp>
    </p:spTree>
    <p:extLst>
      <p:ext uri="{BB962C8B-B14F-4D97-AF65-F5344CB8AC3E}">
        <p14:creationId xmlns:p14="http://schemas.microsoft.com/office/powerpoint/2010/main" val="304495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70C4C-4A1F-1EF1-E11B-1CD2B581A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850" y="483080"/>
            <a:ext cx="10019949" cy="565893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hr-HR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lvl="0" indent="0">
              <a:buNone/>
            </a:pPr>
            <a:endParaRPr lang="hr-H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94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70C4C-4A1F-1EF1-E11B-1CD2B581A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850" y="483080"/>
            <a:ext cx="10019949" cy="565893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hr-HR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lvl="0" indent="0">
              <a:buNone/>
            </a:pPr>
            <a:endParaRPr lang="hr-H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89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381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516</Words>
  <Application>Microsoft Office PowerPoint</Application>
  <PresentationFormat>Široki zaslon</PresentationFormat>
  <Paragraphs>73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misokovac007@outlook.com</dc:creator>
  <cp:lastModifiedBy>Romeo Jukić</cp:lastModifiedBy>
  <cp:revision>29</cp:revision>
  <cp:lastPrinted>2023-07-31T05:34:56Z</cp:lastPrinted>
  <dcterms:created xsi:type="dcterms:W3CDTF">2023-02-02T14:04:02Z</dcterms:created>
  <dcterms:modified xsi:type="dcterms:W3CDTF">2023-07-31T05:41:45Z</dcterms:modified>
</cp:coreProperties>
</file>